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3" r:id="rId5"/>
    <p:sldId id="296" r:id="rId6"/>
    <p:sldId id="297" r:id="rId7"/>
    <p:sldId id="260" r:id="rId8"/>
    <p:sldId id="289" r:id="rId9"/>
    <p:sldId id="262" r:id="rId10"/>
    <p:sldId id="288" r:id="rId11"/>
    <p:sldId id="290" r:id="rId12"/>
    <p:sldId id="287" r:id="rId13"/>
    <p:sldId id="292" r:id="rId14"/>
    <p:sldId id="263" r:id="rId15"/>
    <p:sldId id="291" r:id="rId16"/>
    <p:sldId id="286" r:id="rId17"/>
    <p:sldId id="293" r:id="rId18"/>
    <p:sldId id="295" r:id="rId19"/>
    <p:sldId id="279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F9D18-BA69-4D71-8E97-EDC0BE672B19}" v="1055" dt="2022-12-05T21:05:18.351"/>
    <p1510:client id="{27D9718E-2BB2-4BB7-88E2-EB206A3A21FD}" v="50" dt="2022-12-04T20:56:26.594"/>
    <p1510:client id="{2BD7FB4B-544E-4A57-889E-BA0FC3CD0E7F}" v="40" dt="2022-12-03T20:49:19.913"/>
    <p1510:client id="{539AA0E6-731C-41E0-835A-6FD18D5DC82E}" v="41" dt="2022-12-03T19:21:30.877"/>
    <p1510:client id="{61E74B36-328B-4189-B568-636FA273D220}" v="304" dt="2022-12-06T20:44:58.801"/>
    <p1510:client id="{714C861A-C7C3-4986-92E4-FC7F35AE219F}" v="3" dt="2022-12-05T17:23:08.184"/>
    <p1510:client id="{727BF81D-B072-4B95-8A55-3BA25B02DBB9}" v="6" dt="2022-12-04T23:21:52.390"/>
    <p1510:client id="{79016EB7-882A-4124-9917-DA8F2E2DB520}" v="45" dt="2022-12-06T20:57:07.736"/>
    <p1510:client id="{926084F9-3896-4924-967D-D699064A2DFE}" v="13" dt="2022-12-04T20:37:39.636"/>
    <p1510:client id="{99BC9458-4DEF-45AC-969D-ABA220EFEC6A}" v="2" dt="2022-12-05T20:05:24.955"/>
    <p1510:client id="{AA4D55A5-8B36-4E74-B2D8-205EEDFD876F}" v="943" dt="2022-12-05T17:31:35.850"/>
    <p1510:client id="{AACD81AE-3F0E-4F44-BB27-185DE74234D8}" v="81" dt="2022-11-22T03:28:15.490"/>
    <p1510:client id="{AC2B1048-A203-4395-91B3-4FB52ADD9584}" v="59" dt="2022-12-03T20:54:41.689"/>
    <p1510:client id="{B10037AB-8492-47EE-B5DF-F3854F746976}" v="39" dt="2022-12-05T05:02:38.874"/>
    <p1510:client id="{CBA2D1A5-0C80-4044-9705-AC6E756A5F9F}" v="44" dt="2022-12-05T05:03:20.673"/>
    <p1510:client id="{E0CE3B4A-86D1-4B6E-838C-89CBE7AC993B}" v="28" dt="2022-12-06T15:33:30.470"/>
    <p1510:client id="{E58AACDC-116B-4B35-8C4F-FB400C4F1F80}" v="1467" dt="2022-12-06T15:23:13.353"/>
    <p1510:client id="{E9C44B3E-8C04-4D9A-BF86-FD2846ACF82E}" v="490" dt="2022-12-03T19:08:12.851"/>
    <p1510:client id="{F6635C0A-D1F0-4A40-BF96-3690167798CE}" v="717" dt="2022-12-05T00:34:17.677"/>
    <p1510:client id="{F71D1771-9941-4475-810B-0037822FB4AE}" v="157" dt="2022-12-06T19:28:26.561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12/28/2022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194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696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140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5014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A,b,c</a:t>
            </a:r>
            <a:r>
              <a:rPr lang="en-US"/>
              <a:t>, codes, and last code, pic of polygon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657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384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mft.rrc.texas.gov/link/d4eda8c4-9ff0-43b7-8f19-da0a57f10fd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920" y="1065439"/>
            <a:ext cx="4168459" cy="2078700"/>
          </a:xfrm>
        </p:spPr>
        <p:txBody>
          <a:bodyPr/>
          <a:lstStyle/>
          <a:p>
            <a:r>
              <a:rPr lang="en-US" dirty="0"/>
              <a:t>TEXAS SOUTH  CENTRAL PIPELINES 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5748" y="5428423"/>
            <a:ext cx="4342301" cy="10489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0">
                <a:ea typeface="+mn-lt"/>
                <a:cs typeface="+mn-lt"/>
              </a:rPr>
              <a:t>Ademola Ibironke, Michael Burgos, Barbara Pablo, and Prudhvi Raj Dasari </a:t>
            </a:r>
            <a:endParaRPr lang="en-US">
              <a:ea typeface="+mn-lt"/>
              <a:cs typeface="+mn-lt"/>
            </a:endParaRPr>
          </a:p>
          <a:p>
            <a:endParaRPr lang="en-US" noProof="1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235" r="1029" b="893"/>
          <a:stretch/>
        </p:blipFill>
        <p:spPr>
          <a:xfrm>
            <a:off x="1066312" y="966586"/>
            <a:ext cx="5300393" cy="4827141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A picture containing colorful, bright&#10;&#10;Description automatically generated">
            <a:extLst>
              <a:ext uri="{FF2B5EF4-FFF2-40B4-BE49-F238E27FC236}">
                <a16:creationId xmlns:a16="http://schemas.microsoft.com/office/drawing/2014/main" id="{0B0A82F5-1AA8-B78F-88A1-2DED5D34D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1" y="2307770"/>
            <a:ext cx="1992086" cy="20138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AD2F936-7D69-1BA6-40C2-E1CE6B8BA1AB}"/>
              </a:ext>
            </a:extLst>
          </p:cNvPr>
          <p:cNvSpPr txBox="1">
            <a:spLocks/>
          </p:cNvSpPr>
          <p:nvPr/>
        </p:nvSpPr>
        <p:spPr>
          <a:xfrm>
            <a:off x="7099810" y="3146381"/>
            <a:ext cx="4342301" cy="10489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>
                <a:ea typeface="+mn-lt"/>
                <a:cs typeface="+mn-lt"/>
              </a:rPr>
              <a:t>Arcgis</a:t>
            </a:r>
            <a:r>
              <a:rPr lang="en-US" b="0" dirty="0">
                <a:ea typeface="+mn-lt"/>
                <a:cs typeface="+mn-lt"/>
              </a:rPr>
              <a:t> &amp; </a:t>
            </a:r>
            <a:r>
              <a:rPr lang="en-US" b="0" dirty="0" err="1">
                <a:ea typeface="+mn-lt"/>
                <a:cs typeface="+mn-lt"/>
              </a:rPr>
              <a:t>pgsql</a:t>
            </a:r>
            <a:r>
              <a:rPr lang="en-US" b="0" dirty="0">
                <a:ea typeface="+mn-lt"/>
                <a:cs typeface="+mn-lt"/>
              </a:rPr>
              <a:t> </a:t>
            </a:r>
            <a:r>
              <a:rPr lang="en-US" b="0" dirty="0" err="1">
                <a:ea typeface="+mn-lt"/>
                <a:cs typeface="+mn-lt"/>
              </a:rPr>
              <a:t>AnaLYSIS</a:t>
            </a:r>
            <a:endParaRPr lang="en-US" dirty="0" err="1">
              <a:ea typeface="+mn-lt"/>
              <a:cs typeface="+mn-lt"/>
            </a:endParaRPr>
          </a:p>
          <a:p>
            <a:endParaRPr lang="en-US" noProof="1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737173" y="3708115"/>
            <a:ext cx="3985517" cy="18481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ea typeface="+mn-lt"/>
                <a:cs typeface="+mn-lt"/>
              </a:rPr>
              <a:t> Summarize each county, for each type and under each operation company, fnding the total length of the pipelines. </a:t>
            </a:r>
            <a:endParaRPr lang="en-US" dirty="0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52" y="869950"/>
            <a:ext cx="6481174" cy="5907969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3F6D126-0B69-DBA0-343D-BBDE3105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8" y="3761429"/>
            <a:ext cx="3512083" cy="614276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5BAF7C7-681B-684F-F7D9-D0091209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39" y="4381540"/>
            <a:ext cx="2130097" cy="2481427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3CCD7796-F960-1496-647F-3C2AE1CF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15" y="949120"/>
            <a:ext cx="2743200" cy="236351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DD90B6-987F-AF52-AB7E-7EF89F35E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422" y="3762916"/>
            <a:ext cx="4433206" cy="601511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E5E0FD5-8EDD-1D6E-E928-DEE6A6F5E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749" y="4389133"/>
            <a:ext cx="3641271" cy="2237983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3A4F41AE-AA90-B73B-1D35-E1F43884D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4" y="109828"/>
            <a:ext cx="5804807" cy="8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737173" y="3708115"/>
            <a:ext cx="3985517" cy="18481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ea typeface="+mn-lt"/>
                <a:cs typeface="+mn-lt"/>
              </a:rPr>
              <a:t> Summarize each county, for each type and under each operation company, finding the total length of the pipelines. </a:t>
            </a:r>
            <a:endParaRPr lang="en-US" dirty="0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52" y="869950"/>
            <a:ext cx="6481174" cy="5907969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F54D20-015A-CD69-82FC-5BDE3DF8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96" y="1047070"/>
            <a:ext cx="1962150" cy="714375"/>
          </a:xfrm>
          <a:prstGeom prst="rect">
            <a:avLst/>
          </a:prstGeom>
        </p:spPr>
      </p:pic>
      <p:pic>
        <p:nvPicPr>
          <p:cNvPr id="12" name="Picture 1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9D3ED8-AC59-7DCD-D182-28747348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134" y="2749324"/>
            <a:ext cx="1971675" cy="77152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20B3161-D174-4B2F-8FA9-C20E41332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35" y="4344081"/>
            <a:ext cx="1971675" cy="695325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D1E16D-CFCF-8F01-5C77-51A741DBD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34" y="5981700"/>
            <a:ext cx="1971675" cy="685800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8C7AF043-1DE1-D379-4A0D-9FD8D8D91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29" y="718458"/>
            <a:ext cx="5246913" cy="326571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CF72E751-F7D7-E971-322F-390944377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30" y="2469508"/>
            <a:ext cx="5246913" cy="35144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BDBE172-84DF-BA76-2D0F-0D7FFACA2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230" y="3944211"/>
            <a:ext cx="5246913" cy="31940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5A45DF9-431B-5161-9832-F5278A1AF0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29" y="5548562"/>
            <a:ext cx="5246914" cy="3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737173" y="3708115"/>
            <a:ext cx="3985517" cy="18481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ea typeface="+mn-lt"/>
                <a:cs typeface="+mn-lt"/>
              </a:rPr>
              <a:t> Summarize each county, for each type and under each operation company, finding the total length of the pipelines. </a:t>
            </a:r>
            <a:endParaRPr lang="en-US" dirty="0">
              <a:cs typeface="Calibr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52" y="869950"/>
            <a:ext cx="6481174" cy="5907969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44F3AF5D-991D-8DEE-AC9F-8192F8AE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2" y="1250400"/>
            <a:ext cx="5630223" cy="43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501" y="702572"/>
            <a:ext cx="4444800" cy="272884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5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Identifying the total length of pipelines under each operation company (for each type) located offshore (in the Gulf of Mexico)</a:t>
            </a:r>
            <a:endParaRPr lang="en-US" noProof="1">
              <a:ea typeface="+mn-lt"/>
              <a:cs typeface="+mn-lt"/>
            </a:endParaRPr>
          </a:p>
          <a:p>
            <a:endParaRPr lang="en-US" noProof="1">
              <a:cs typeface="Calibri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F8BCD68-678D-2EC4-0F7F-26850488E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9347"/>
              </p:ext>
            </p:extLst>
          </p:nvPr>
        </p:nvGraphicFramePr>
        <p:xfrm>
          <a:off x="297181" y="205304"/>
          <a:ext cx="7505282" cy="6766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05282">
                  <a:extLst>
                    <a:ext uri="{9D8B030D-6E8A-4147-A177-3AD203B41FA5}">
                      <a16:colId xmlns:a16="http://schemas.microsoft.com/office/drawing/2014/main" val="810501980"/>
                    </a:ext>
                  </a:extLst>
                </a:gridCol>
              </a:tblGrid>
              <a:tr h="271207">
                <a:tc>
                  <a:txBody>
                    <a:bodyPr/>
                    <a:lstStyle/>
                    <a:p>
                      <a:r>
                        <a:rPr lang="en-US"/>
                        <a:t>Draw polygons in ArcGIS to capture the offshore areas containing pipelines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22626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67208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879762"/>
                  </a:ext>
                </a:extLst>
              </a:tr>
              <a:tr h="27120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Create shapefiles for the offshore pipelines polygons using Clip in ArcGIS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29081"/>
                  </a:ext>
                </a:extLst>
              </a:tr>
              <a:tr h="27120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43375"/>
                  </a:ext>
                </a:extLst>
              </a:tr>
            </a:tbl>
          </a:graphicData>
        </a:graphic>
      </p:graphicFrame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DFE4E7E6-32FB-A455-1C71-5157FDCA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61" y="623653"/>
            <a:ext cx="4405745" cy="3087737"/>
          </a:xfrm>
          <a:prstGeom prst="rect">
            <a:avLst/>
          </a:prstGeom>
        </p:spPr>
      </p:pic>
      <p:pic>
        <p:nvPicPr>
          <p:cNvPr id="10" name="Picture 10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99859151-C2FF-632B-2F65-357DFD22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71" y="4811378"/>
            <a:ext cx="4910623" cy="20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0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501" y="702572"/>
            <a:ext cx="4444800" cy="272884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1073594"/>
            <a:ext cx="3863221" cy="720000"/>
          </a:xfrm>
        </p:spPr>
        <p:txBody>
          <a:bodyPr/>
          <a:lstStyle/>
          <a:p>
            <a:r>
              <a:rPr lang="en-US"/>
              <a:t>STEP 5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369861" y="2374615"/>
            <a:ext cx="2352829" cy="27625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Identifying the total length of pipelines under each operation company (for each type) located offshore (in the Gulf of Mexico</a:t>
            </a:r>
            <a:endParaRPr lang="en-US" noProof="1">
              <a:ea typeface="+mn-lt"/>
              <a:cs typeface="+mn-lt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46230BB-FEDB-3D8E-28E4-20F0DAA29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10516"/>
              </p:ext>
            </p:extLst>
          </p:nvPr>
        </p:nvGraphicFramePr>
        <p:xfrm>
          <a:off x="120287" y="300555"/>
          <a:ext cx="9099777" cy="6367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99777">
                  <a:extLst>
                    <a:ext uri="{9D8B030D-6E8A-4147-A177-3AD203B41FA5}">
                      <a16:colId xmlns:a16="http://schemas.microsoft.com/office/drawing/2014/main" val="1581800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Transfer the shapefiles to tables in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PgSQL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using code below: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1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2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576709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Merge all 4 offshore pipelines  in ArcGIS and create the shapefile. Then transfer the created shapefile from ArcGIS to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 in form of table "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Calibri"/>
                        </a:rPr>
                        <a:t>all_offshore_pipelines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"</a:t>
                      </a: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135952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338389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Update the new table in </a:t>
                      </a:r>
                      <a:r>
                        <a:rPr lang="en-US" sz="1800" b="1" i="0" u="none" strike="noStrike" noProof="0" err="1">
                          <a:solidFill>
                            <a:schemeClr val="bg1"/>
                          </a:solidFill>
                          <a:latin typeface="Calibri"/>
                        </a:rPr>
                        <a:t>PgSQL</a:t>
                      </a: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 with length of the pipes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2421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26566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Last Code 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10908"/>
                  </a:ext>
                </a:extLst>
              </a:tr>
              <a:tr h="62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1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176023"/>
                  </a:ext>
                </a:extLst>
              </a:tr>
            </a:tbl>
          </a:graphicData>
        </a:graphic>
      </p:graphicFrame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76E8CE7-6F64-F016-3962-C8B05C64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705866"/>
            <a:ext cx="9043307" cy="52048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D59E1F2-95D2-E581-F387-D77CD0B6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3" y="1426553"/>
            <a:ext cx="8322128" cy="35817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3FB019D-34ED-E156-19E8-F0130997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16" y="3004953"/>
            <a:ext cx="9043306" cy="49431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403AE37-2BE9-061F-9C72-B04F31DF6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36" y="4339826"/>
            <a:ext cx="7845878" cy="355493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F2B55E76-DBD9-A342-968F-667A67ED8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37" y="5705583"/>
            <a:ext cx="4199163" cy="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08FFDC0-24BA-764B-3BA7-567899DC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 </a:t>
            </a:r>
            <a:r>
              <a:rPr lang="en-US" sz="5400">
                <a:solidFill>
                  <a:schemeClr val="tx1"/>
                </a:solidFill>
              </a:rPr>
              <a:t>5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20" descr="Table&#10;&#10;Description automatically generated">
            <a:extLst>
              <a:ext uri="{FF2B5EF4-FFF2-40B4-BE49-F238E27FC236}">
                <a16:creationId xmlns:a16="http://schemas.microsoft.com/office/drawing/2014/main" id="{AAB799E6-3811-14BC-C2C6-AD22EEC7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66" y="1759892"/>
            <a:ext cx="9122394" cy="45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Info about</a:t>
            </a:r>
            <a:br>
              <a:rPr lang="en-US"/>
            </a:br>
            <a:r>
              <a:rPr lang="en-US"/>
              <a:t> the pipes in the Gulf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072685" y="3708115"/>
            <a:ext cx="3650005" cy="141542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Number of type of pipes, operation companies, and total length of the pipelines.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90AA62F3-26AD-A8C4-30A8-F926CD80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0" y="4007124"/>
            <a:ext cx="3273878" cy="718457"/>
          </a:xfrm>
          <a:prstGeom prst="rect">
            <a:avLst/>
          </a:prstGeom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721AE504-932B-DC04-D61F-6BC5CEC8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4" y="4722770"/>
            <a:ext cx="1228725" cy="619125"/>
          </a:xfrm>
          <a:prstGeom prst="rect">
            <a:avLst/>
          </a:prstGeom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F9254080-47EF-18AD-EFD4-909494C4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11" y="1341523"/>
            <a:ext cx="2790436" cy="1675298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D164AD5-3411-095C-8809-188D33A5A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70" y="619702"/>
            <a:ext cx="3382735" cy="7225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9314B3-DB41-C27A-F372-F73375ED4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889" y="2881864"/>
            <a:ext cx="1533525" cy="4095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291963-C08B-1487-043C-2FBB10441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95763"/>
              </p:ext>
            </p:extLst>
          </p:nvPr>
        </p:nvGraphicFramePr>
        <p:xfrm>
          <a:off x="4759739" y="3390347"/>
          <a:ext cx="1003952" cy="73079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1976">
                  <a:extLst>
                    <a:ext uri="{9D8B030D-6E8A-4147-A177-3AD203B41FA5}">
                      <a16:colId xmlns:a16="http://schemas.microsoft.com/office/drawing/2014/main" val="660539779"/>
                    </a:ext>
                  </a:extLst>
                </a:gridCol>
                <a:gridCol w="501976">
                  <a:extLst>
                    <a:ext uri="{9D8B030D-6E8A-4147-A177-3AD203B41FA5}">
                      <a16:colId xmlns:a16="http://schemas.microsoft.com/office/drawing/2014/main" val="453136669"/>
                    </a:ext>
                  </a:extLst>
                </a:gridCol>
              </a:tblGrid>
              <a:tr h="4125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</a:rPr>
                        <a:t>sum</a:t>
                      </a:r>
                      <a:endParaRPr lang="en-US" sz="1400" dirty="0" err="1">
                        <a:latin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676841"/>
                  </a:ext>
                </a:extLst>
              </a:tr>
              <a:tr h="318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onsolas"/>
                        </a:rPr>
                        <a:t>617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2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5A40FB4-9587-4F48-5671-2E91A47E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F0BB6-B320-9F1F-2D3D-28504B6C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2000" dirty="0">
                <a:solidFill>
                  <a:schemeClr val="tx1"/>
                </a:solidFill>
              </a:rPr>
              <a:t>From shapefile analysis in ArcGIS  and tables query/analysis in </a:t>
            </a:r>
            <a:r>
              <a:rPr lang="en-US" sz="2000" dirty="0" err="1">
                <a:solidFill>
                  <a:schemeClr val="tx1"/>
                </a:solidFill>
              </a:rPr>
              <a:t>PgSQL</a:t>
            </a:r>
            <a:r>
              <a:rPr lang="en-US" sz="2000" dirty="0">
                <a:solidFill>
                  <a:schemeClr val="tx1"/>
                </a:solidFill>
              </a:rPr>
              <a:t>, we calculated and recorded each county's data on land and gulf area. On land, Jefferson county had the highest number/length of pipelines  among the four counties, Orange had the least. On the Gulf, there were 6 types of pipelines, 52 operation companies, and a total of 617 miles of pipelines. </a:t>
            </a: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indent="-228600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4363707-1FEB-9AB1-4598-325B505F2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9009"/>
              </p:ext>
            </p:extLst>
          </p:nvPr>
        </p:nvGraphicFramePr>
        <p:xfrm>
          <a:off x="5911532" y="2982812"/>
          <a:ext cx="5150281" cy="27171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989">
                  <a:extLst>
                    <a:ext uri="{9D8B030D-6E8A-4147-A177-3AD203B41FA5}">
                      <a16:colId xmlns:a16="http://schemas.microsoft.com/office/drawing/2014/main" val="868098434"/>
                    </a:ext>
                  </a:extLst>
                </a:gridCol>
                <a:gridCol w="911246">
                  <a:extLst>
                    <a:ext uri="{9D8B030D-6E8A-4147-A177-3AD203B41FA5}">
                      <a16:colId xmlns:a16="http://schemas.microsoft.com/office/drawing/2014/main" val="3442727735"/>
                    </a:ext>
                  </a:extLst>
                </a:gridCol>
                <a:gridCol w="855476">
                  <a:extLst>
                    <a:ext uri="{9D8B030D-6E8A-4147-A177-3AD203B41FA5}">
                      <a16:colId xmlns:a16="http://schemas.microsoft.com/office/drawing/2014/main" val="3741969321"/>
                    </a:ext>
                  </a:extLst>
                </a:gridCol>
                <a:gridCol w="947846">
                  <a:extLst>
                    <a:ext uri="{9D8B030D-6E8A-4147-A177-3AD203B41FA5}">
                      <a16:colId xmlns:a16="http://schemas.microsoft.com/office/drawing/2014/main" val="660086148"/>
                    </a:ext>
                  </a:extLst>
                </a:gridCol>
                <a:gridCol w="696877">
                  <a:extLst>
                    <a:ext uri="{9D8B030D-6E8A-4147-A177-3AD203B41FA5}">
                      <a16:colId xmlns:a16="http://schemas.microsoft.com/office/drawing/2014/main" val="3922503280"/>
                    </a:ext>
                  </a:extLst>
                </a:gridCol>
                <a:gridCol w="825847">
                  <a:extLst>
                    <a:ext uri="{9D8B030D-6E8A-4147-A177-3AD203B41FA5}">
                      <a16:colId xmlns:a16="http://schemas.microsoft.com/office/drawing/2014/main" val="3706075769"/>
                    </a:ext>
                  </a:extLst>
                </a:gridCol>
              </a:tblGrid>
              <a:tr h="6538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marL="61566" marR="61566" marT="30783" marB="30783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Land County </a:t>
                      </a:r>
                    </a:p>
                  </a:txBody>
                  <a:tcPr marL="61566" marR="61566" marT="30783" marB="3078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Offshore County </a:t>
                      </a:r>
                    </a:p>
                  </a:txBody>
                  <a:tcPr marL="61566" marR="61566" marT="30783" marB="30783" anchor="ctr"/>
                </a:tc>
                <a:extLst>
                  <a:ext uri="{0D108BD9-81ED-4DB2-BD59-A6C34878D82A}">
                    <a16:rowId xmlns:a16="http://schemas.microsoft.com/office/drawing/2014/main" val="1123352702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566" marR="61566" marT="30783" marB="307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Jefferson 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Galveston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Chambers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Orange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Gulf</a:t>
                      </a:r>
                    </a:p>
                  </a:txBody>
                  <a:tcPr marL="61566" marR="61566" marT="30783" marB="30783" anchor="ctr"/>
                </a:tc>
                <a:extLst>
                  <a:ext uri="{0D108BD9-81ED-4DB2-BD59-A6C34878D82A}">
                    <a16:rowId xmlns:a16="http://schemas.microsoft.com/office/drawing/2014/main" val="3347435818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r>
                        <a:rPr lang="en-US" sz="1200" dirty="0"/>
                        <a:t>Types of pipeline</a:t>
                      </a:r>
                    </a:p>
                  </a:txBody>
                  <a:tcPr marL="61566" marR="61566" marT="30783" marB="307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12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12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marL="61566" marR="61566" marT="30783" marB="30783" anchor="ctr"/>
                </a:tc>
                <a:extLst>
                  <a:ext uri="{0D108BD9-81ED-4DB2-BD59-A6C34878D82A}">
                    <a16:rowId xmlns:a16="http://schemas.microsoft.com/office/drawing/2014/main" val="1120047990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r>
                        <a:rPr lang="en-US" sz="1200" dirty="0"/>
                        <a:t>Operation company </a:t>
                      </a:r>
                    </a:p>
                  </a:txBody>
                  <a:tcPr marL="61566" marR="61566" marT="30783" marB="307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147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118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127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70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 marL="61566" marR="61566" marT="30783" marB="30783" anchor="ctr"/>
                </a:tc>
                <a:extLst>
                  <a:ext uri="{0D108BD9-81ED-4DB2-BD59-A6C34878D82A}">
                    <a16:rowId xmlns:a16="http://schemas.microsoft.com/office/drawing/2014/main" val="2215033444"/>
                  </a:ext>
                </a:extLst>
              </a:tr>
              <a:tr h="653853">
                <a:tc>
                  <a:txBody>
                    <a:bodyPr/>
                    <a:lstStyle/>
                    <a:p>
                      <a:r>
                        <a:rPr lang="en-US" sz="1200" dirty="0"/>
                        <a:t>Total length of pipelines (miles)</a:t>
                      </a:r>
                    </a:p>
                  </a:txBody>
                  <a:tcPr marL="61566" marR="61566" marT="30783" marB="307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5622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2523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2997</a:t>
                      </a:r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1479</a:t>
                      </a:r>
                      <a:endParaRPr lang="en-US" sz="2000" dirty="0"/>
                    </a:p>
                  </a:txBody>
                  <a:tcPr marL="61566" marR="61566" marT="30783" marB="30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617</a:t>
                      </a:r>
                    </a:p>
                  </a:txBody>
                  <a:tcPr marL="61566" marR="61566" marT="30783" marB="30783" anchor="ctr"/>
                </a:tc>
                <a:extLst>
                  <a:ext uri="{0D108BD9-81ED-4DB2-BD59-A6C34878D82A}">
                    <a16:rowId xmlns:a16="http://schemas.microsoft.com/office/drawing/2014/main" val="2795848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26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69B45C-A0FC-EF88-BD38-BFA661A27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39314"/>
              </p:ext>
            </p:extLst>
          </p:nvPr>
        </p:nvGraphicFramePr>
        <p:xfrm>
          <a:off x="5191496" y="855168"/>
          <a:ext cx="6580188" cy="513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90094">
                  <a:extLst>
                    <a:ext uri="{9D8B030D-6E8A-4147-A177-3AD203B41FA5}">
                      <a16:colId xmlns:a16="http://schemas.microsoft.com/office/drawing/2014/main" val="3046390130"/>
                    </a:ext>
                  </a:extLst>
                </a:gridCol>
                <a:gridCol w="3290094">
                  <a:extLst>
                    <a:ext uri="{9D8B030D-6E8A-4147-A177-3AD203B41FA5}">
                      <a16:colId xmlns:a16="http://schemas.microsoft.com/office/drawing/2014/main" val="1169816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42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cap="all" noProof="0" dirty="0">
                          <a:latin typeface="Calibri"/>
                        </a:rPr>
                        <a:t>ADEMOLA IBIRONKe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Creating shapefiles, pipeline analysis in ArcGIS and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 creating tables in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PgSQL,creating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polygon on ArcMap, and conducting the report.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33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cap="all" noProof="0" dirty="0">
                          <a:latin typeface="Calibri"/>
                        </a:rPr>
                        <a:t>MICHAEL BURGOS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Creating shapefiles, pipeline analysis in ArcGIS and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 creating tables in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 creating polygon on ArcMap, and conducting the report.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BARBARA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Gathering information, downloads, codes, tables from ArcGIS &amp;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to the presentation and conducting the report.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2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cap="all" noProof="0" dirty="0">
                          <a:latin typeface="Calibri"/>
                        </a:rPr>
                        <a:t> PRUDHVI RAJ DASARI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Presented step 3 slide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290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153270-B657-45BE-A4CC-FC8C28BF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Responsibilities </a:t>
            </a:r>
          </a:p>
        </p:txBody>
      </p:sp>
    </p:spTree>
    <p:extLst>
      <p:ext uri="{BB962C8B-B14F-4D97-AF65-F5344CB8AC3E}">
        <p14:creationId xmlns:p14="http://schemas.microsoft.com/office/powerpoint/2010/main" val="223861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584535-3B17-161A-5965-173299CF6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912741"/>
              </p:ext>
            </p:extLst>
          </p:nvPr>
        </p:nvGraphicFramePr>
        <p:xfrm>
          <a:off x="4073407" y="94073"/>
          <a:ext cx="7657629" cy="66954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57629">
                  <a:extLst>
                    <a:ext uri="{9D8B030D-6E8A-4147-A177-3AD203B41FA5}">
                      <a16:colId xmlns:a16="http://schemas.microsoft.com/office/drawing/2014/main" val="238430256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00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county of Jefferson, Orange, Chambers, and Galveston pipelines extends from dry land to offshore. Our goal is to separate both areas into sections to analyze data.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5867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Solutions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0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/>
                        <a:t>PostgreSQL (</a:t>
                      </a:r>
                      <a:r>
                        <a:rPr lang="en-US" dirty="0" err="1"/>
                        <a:t>PgSQL</a:t>
                      </a:r>
                      <a:r>
                        <a:rPr lang="en-US" dirty="0"/>
                        <a:t>) is a database management system emphasizing extensibility and SQL compliance. 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dirty="0"/>
                        <a:t>ArcGIS is a geospatial software to view, edit, manage, and analyze geographic data.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dirty="0"/>
                        <a:t>Using both </a:t>
                      </a:r>
                      <a:r>
                        <a:rPr lang="en-US" dirty="0" err="1"/>
                        <a:t>PgSQL</a:t>
                      </a:r>
                      <a:r>
                        <a:rPr lang="en-US" dirty="0"/>
                        <a:t> and ArcGIS we can manage to separate sections and find data for each area : the total lengths, commodities, operation companies,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 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37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Outline Steps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997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marL="342900" lvl="0" indent="-342900" algn="just">
                        <a:buAutoNum type="arabicPeriod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Importing the shapefiles to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PgSQL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as tables in the database.</a:t>
                      </a:r>
                      <a:endParaRPr lang="en-US"/>
                    </a:p>
                    <a:p>
                      <a:pPr marL="342900" lvl="0" indent="-342900" algn="just">
                        <a:buAutoNum type="arabicPeriod"/>
                      </a:pPr>
                      <a:r>
                        <a:rPr lang="en-US" sz="1800" b="0" i="0" u="none" strike="noStrike" noProof="0" dirty="0"/>
                        <a:t>Identifying how many types of pipelines and operation companies in these 4 counties.</a:t>
                      </a:r>
                      <a:endParaRPr lang="en-US" dirty="0"/>
                    </a:p>
                    <a:p>
                      <a:pPr marL="342900" lvl="0" indent="-342900" algn="just">
                        <a:buAutoNum type="arabicPeriod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Finding the length of each segment of pipeline in the attribute table.</a:t>
                      </a:r>
                      <a:endParaRPr lang="en-US" sz="1800" b="0" i="0" u="none" strike="noStrike" noProof="0" dirty="0"/>
                    </a:p>
                    <a:p>
                      <a:pPr marL="342900" lvl="0" indent="-342900" algn="just">
                        <a:buAutoNum type="arabicPeriod"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Summarize each county's commodity under each operation company and total length of the pipelines. </a:t>
                      </a:r>
                      <a:endParaRPr lang="en-US" sz="1800" b="0" i="0" u="none" strike="noStrike" noProof="0" dirty="0"/>
                    </a:p>
                    <a:p>
                      <a:pPr marL="342900" lvl="0" indent="-342900" algn="just">
                        <a:buAutoNum type="arabicPeriod"/>
                      </a:pPr>
                      <a:r>
                        <a:rPr lang="en-US" sz="1800" b="0" i="0" u="none" strike="noStrike" noProof="0" dirty="0"/>
                        <a:t>Identifying the total length of pipelines under each operation company located offshore. </a:t>
                      </a:r>
                    </a:p>
                  </a:txBody>
                  <a:tcPr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9800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D1D0E03-7B08-9C20-BE17-82ED17A2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Problem/Solutions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92C1-B694-8E9B-DA72-07FA41EA5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489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b="0">
                <a:latin typeface="Calibri"/>
                <a:cs typeface="Calibri"/>
              </a:rPr>
              <a:t>STEP 1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Importing the shapefiles to PgSQL as tables in the database. 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509A6AA-37D7-BF08-F648-BD2B6111BE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243113" y="527119"/>
            <a:ext cx="2403475" cy="1504950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C07402B-1377-3449-E758-55461882D1C2}"/>
              </a:ext>
            </a:extLst>
          </p:cNvPr>
          <p:cNvSpPr txBox="1">
            <a:spLocks/>
          </p:cNvSpPr>
          <p:nvPr/>
        </p:nvSpPr>
        <p:spPr>
          <a:xfrm>
            <a:off x="787400" y="2381749"/>
            <a:ext cx="4756900" cy="40093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noProof="1">
                <a:cs typeface="Calibri"/>
              </a:rPr>
              <a:t>To get the shapefiles of pipelines by county we had to go to the website </a:t>
            </a:r>
            <a:r>
              <a:rPr lang="en-US" noProof="1">
                <a:ea typeface="+mn-lt"/>
                <a:cs typeface="+mn-lt"/>
                <a:hlinkClick r:id="rId4"/>
              </a:rPr>
              <a:t>https://mft.rrc.texas.gov/link/d4eda8c4-9ff0-43b7-8f19-da0a57f10fd2</a:t>
            </a:r>
            <a:endParaRPr lang="en-US" noProof="1">
              <a:cs typeface="Calibri"/>
            </a:endParaRPr>
          </a:p>
          <a:p>
            <a:pPr marL="285750" indent="-285750"/>
            <a:r>
              <a:rPr lang="en-US" noProof="1">
                <a:cs typeface="Calibri"/>
              </a:rPr>
              <a:t>The counties we will be working with are: Jeffrson [245], Orange [361], Chambers [071], and Galveston [167].</a:t>
            </a:r>
          </a:p>
          <a:p>
            <a:pPr marL="285750" indent="-285750"/>
            <a:r>
              <a:rPr lang="en-US" noProof="1">
                <a:cs typeface="Calibri"/>
              </a:rPr>
              <a:t>We would need to create a new database in the pgAdmin III software (pgSQL)</a:t>
            </a:r>
          </a:p>
          <a:p>
            <a:pPr marL="285750" indent="-285750"/>
            <a:r>
              <a:rPr lang="en-US" noProof="1">
                <a:cs typeface="Calibri"/>
              </a:rPr>
              <a:t>After the downloads we will proceed to the database restoration using the command prompt. </a:t>
            </a:r>
          </a:p>
          <a:p>
            <a:pPr marL="285750" indent="-285750"/>
            <a:endParaRPr lang="en-US" noProof="1">
              <a:cs typeface="Calibri"/>
            </a:endParaRPr>
          </a:p>
          <a:p>
            <a:pPr marL="0" indent="0">
              <a:buNone/>
            </a:pPr>
            <a:endParaRPr lang="en-US" noProof="1">
              <a:cs typeface="Calibri"/>
            </a:endParaRPr>
          </a:p>
          <a:p>
            <a:pPr marL="285750" indent="-285750"/>
            <a:endParaRPr lang="en-US" noProof="1">
              <a:cs typeface="Calibri"/>
            </a:endParaRPr>
          </a:p>
          <a:p>
            <a:pPr marL="0" indent="0">
              <a:buNone/>
            </a:pPr>
            <a:endParaRPr lang="en-US" noProof="1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D5DB58F0-0011-84AC-F8EC-E233FDA0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" y="5967279"/>
            <a:ext cx="7010400" cy="7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Map&#10;&#10;Description automatically generated">
            <a:extLst>
              <a:ext uri="{FF2B5EF4-FFF2-40B4-BE49-F238E27FC236}">
                <a16:creationId xmlns:a16="http://schemas.microsoft.com/office/drawing/2014/main" id="{48F13CB9-A134-23B7-ECA6-86663C7B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63" y="1152000"/>
            <a:ext cx="5876674" cy="5039250"/>
          </a:xfrm>
          <a:prstGeom prst="rect">
            <a:avLst/>
          </a:prstGeom>
          <a:noFill/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BED31BD-4EC8-2EFD-82E4-96644DC1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Cont. Step 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F223FBF-A74D-69CB-BEFA-834A41F855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67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Identifying how many types of pipelines in these 4 counties.</a:t>
            </a:r>
            <a:endParaRPr lang="en-US" noProof="1">
              <a:ea typeface="+mn-lt"/>
              <a:cs typeface="+mn-lt"/>
            </a:endParaRPr>
          </a:p>
          <a:p>
            <a:endParaRPr lang="en-US" noProof="1">
              <a:cs typeface="Calibri"/>
            </a:endParaRP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1E638B7D-43C0-0D4F-EC98-0A6155DF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7" y="1495605"/>
            <a:ext cx="2530434" cy="1782671"/>
          </a:xfrm>
          <a:prstGeom prst="rect">
            <a:avLst/>
          </a:prstGeom>
        </p:spPr>
      </p:pic>
      <p:pic>
        <p:nvPicPr>
          <p:cNvPr id="6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E805360-957A-DCA4-75D6-2B14C6B48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208" y="1559444"/>
            <a:ext cx="2530433" cy="1794528"/>
          </a:xfrm>
          <a:prstGeom prst="rect">
            <a:avLst/>
          </a:prstGeom>
        </p:spPr>
      </p:pic>
      <p:pic>
        <p:nvPicPr>
          <p:cNvPr id="8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047E6B6-FF73-ADF5-E152-E3A663AAB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54" y="4705359"/>
            <a:ext cx="2668978" cy="177187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0E6427-BAFC-6EF7-4B7C-5B5074316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727" y="4746192"/>
            <a:ext cx="2707575" cy="1781256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941967FD-576E-8633-0E9B-2E18C46D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72" y="777250"/>
            <a:ext cx="2980707" cy="592955"/>
          </a:xfrm>
          <a:prstGeom prst="rect">
            <a:avLst/>
          </a:prstGeom>
        </p:spPr>
      </p:pic>
      <p:pic>
        <p:nvPicPr>
          <p:cNvPr id="24" name="Picture 24" descr="Text&#10;&#10;Description automatically generated">
            <a:extLst>
              <a:ext uri="{FF2B5EF4-FFF2-40B4-BE49-F238E27FC236}">
                <a16:creationId xmlns:a16="http://schemas.microsoft.com/office/drawing/2014/main" id="{0AEA3ACA-79E7-81E8-BF4E-B809516A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828" y="3930815"/>
            <a:ext cx="2980706" cy="64902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514A679-B184-852E-855A-49E965F5C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673" y="3944127"/>
            <a:ext cx="2980706" cy="632292"/>
          </a:xfrm>
          <a:prstGeom prst="rect">
            <a:avLst/>
          </a:prstGeom>
        </p:spPr>
      </p:pic>
      <p:pic>
        <p:nvPicPr>
          <p:cNvPr id="26" name="Picture 26" descr="Text&#10;&#10;Description automatically generated">
            <a:extLst>
              <a:ext uri="{FF2B5EF4-FFF2-40B4-BE49-F238E27FC236}">
                <a16:creationId xmlns:a16="http://schemas.microsoft.com/office/drawing/2014/main" id="{C7FD0692-875D-2BCD-6270-C040D78E80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5828" y="774886"/>
            <a:ext cx="2842161" cy="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STEP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Identifying  how many operation companies in these 4 counties.</a:t>
            </a:r>
            <a:endParaRPr lang="en-US" noProof="1">
              <a:ea typeface="+mn-lt"/>
              <a:cs typeface="+mn-lt"/>
            </a:endParaRPr>
          </a:p>
          <a:p>
            <a:endParaRPr lang="en-US" noProof="1">
              <a:cs typeface="Calibri"/>
            </a:endParaRPr>
          </a:p>
        </p:txBody>
      </p:sp>
      <p:pic>
        <p:nvPicPr>
          <p:cNvPr id="7" name="Picture 10" descr="Text&#10;&#10;Description automatically generated">
            <a:extLst>
              <a:ext uri="{FF2B5EF4-FFF2-40B4-BE49-F238E27FC236}">
                <a16:creationId xmlns:a16="http://schemas.microsoft.com/office/drawing/2014/main" id="{0934E47D-D7ED-E836-0970-703786E3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9" y="1282914"/>
            <a:ext cx="2743200" cy="2115030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D3CC046-EF1C-ED60-75DF-9458B463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79" y="715543"/>
            <a:ext cx="2743200" cy="478863"/>
          </a:xfrm>
          <a:prstGeom prst="rect">
            <a:avLst/>
          </a:prstGeom>
        </p:spPr>
      </p:pic>
      <p:pic>
        <p:nvPicPr>
          <p:cNvPr id="12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834F4C-24AD-D161-B521-279DB8F7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3" y="1282733"/>
            <a:ext cx="2743200" cy="219456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2363262-B35B-8202-5A37-DEE450750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503" y="715488"/>
            <a:ext cx="2743200" cy="478971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8F891BBC-FFE5-A72A-8321-FCFF9C535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79" y="3819850"/>
            <a:ext cx="2743200" cy="445416"/>
          </a:xfrm>
          <a:prstGeom prst="rect">
            <a:avLst/>
          </a:prstGeom>
        </p:spPr>
      </p:pic>
      <p:pic>
        <p:nvPicPr>
          <p:cNvPr id="19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F355AD-1ACA-A91D-CA25-24CB9649E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80" y="4268937"/>
            <a:ext cx="2743200" cy="2357739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CB57E05-5CD9-9C0B-87EA-49E18A9688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503" y="3817422"/>
            <a:ext cx="2743200" cy="450273"/>
          </a:xfrm>
          <a:prstGeom prst="rect">
            <a:avLst/>
          </a:prstGeom>
        </p:spPr>
      </p:pic>
      <p:pic>
        <p:nvPicPr>
          <p:cNvPr id="22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131CFA-0FFC-E42A-E359-F4F8E692F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2504" y="4264896"/>
            <a:ext cx="2743200" cy="25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2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Map&#10;&#10;Description automatically generated">
            <a:extLst>
              <a:ext uri="{FF2B5EF4-FFF2-40B4-BE49-F238E27FC236}">
                <a16:creationId xmlns:a16="http://schemas.microsoft.com/office/drawing/2014/main" id="{02236EDC-AFC1-91D7-2A68-C5869A50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36" y="1152000"/>
            <a:ext cx="6183128" cy="5039250"/>
          </a:xfrm>
          <a:prstGeom prst="rect">
            <a:avLst/>
          </a:prstGeom>
          <a:noFill/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A5DE0457-292B-B91C-3A1C-7CE1AEA93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Cont. Step 2 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0DF64DC-21EF-BE00-C3DF-8D4969C6A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227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B580E-6158-5243-9095-EC8BCD8DA2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1715" y="4212182"/>
            <a:ext cx="4444800" cy="272884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503426-04B5-32D1-8387-FB48875824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5DCCB56-82A0-F32D-F86E-8641DDBA2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STEP 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1B80-D32B-AAAD-1FF8-77A9B117A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719" y="3708115"/>
            <a:ext cx="3338971" cy="248628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Finding the length of each segment of pipeline in the attribute table. 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1604DA-1A2B-2DA1-0885-786679A0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7" y="85121"/>
            <a:ext cx="5078680" cy="2442329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FAEE5B-B1DF-0DC1-0B33-3BF32E83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498435"/>
              </p:ext>
            </p:extLst>
          </p:nvPr>
        </p:nvGraphicFramePr>
        <p:xfrm>
          <a:off x="141316" y="2582843"/>
          <a:ext cx="8168640" cy="33375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2828811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Obtain SRID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460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6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804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Transform the global coordinate system to local coordinate system </a:t>
                      </a:r>
                      <a:endParaRPr lang="en-US" b="1" err="1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407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4685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Determine length of each pipe from the geometry data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3713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738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Update length for each segment of pipeline in the attribute table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9960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25447"/>
                  </a:ext>
                </a:extLst>
              </a:tr>
            </a:tbl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41D1EA19-90AE-CE5E-F795-E8CE8A10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6" y="3005767"/>
            <a:ext cx="7800109" cy="240826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36C06711-D8AF-74E2-A7B4-7A3282FCD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8" y="3429564"/>
            <a:ext cx="6355276" cy="98650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6CA7FB4-61AF-1A4B-4970-209A690A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6" y="4105007"/>
            <a:ext cx="5147952" cy="24125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BA01E4-8E25-6F7A-3E8D-5270259C0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24" y="4853637"/>
            <a:ext cx="5147952" cy="24820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A01AF68-43BE-A2F5-EBDA-2327681D0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46" y="5575389"/>
            <a:ext cx="7334992" cy="2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132F463CC5E241B5BA08564E409361" ma:contentTypeVersion="4" ma:contentTypeDescription="Create a new document." ma:contentTypeScope="" ma:versionID="a032c185ba6211e7b0b50d87ea10daf5">
  <xsd:schema xmlns:xsd="http://www.w3.org/2001/XMLSchema" xmlns:xs="http://www.w3.org/2001/XMLSchema" xmlns:p="http://schemas.microsoft.com/office/2006/metadata/properties" xmlns:ns2="501b7703-7fd0-4d40-ad58-9b22f1724cc1" targetNamespace="http://schemas.microsoft.com/office/2006/metadata/properties" ma:root="true" ma:fieldsID="5d44c4676c802bc81b24c6c2fb26ec19" ns2:_="">
    <xsd:import namespace="501b7703-7fd0-4d40-ad58-9b22f1724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b7703-7fd0-4d40-ad58-9b22f1724c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501b7703-7fd0-4d40-ad58-9b22f1724c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5BB050-6783-475D-B4F3-530ABF3196A8}">
  <ds:schemaRefs>
    <ds:schemaRef ds:uri="501b7703-7fd0-4d40-ad58-9b22f1724c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Application>Microsoft Office PowerPoint</Application>
  <PresentationFormat>Widescreen</PresentationFormat>
  <Slides>17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TEXAS SOUTH  CENTRAL PIPELINES  </vt:lpstr>
      <vt:lpstr>Team Responsibilities </vt:lpstr>
      <vt:lpstr>Problem/Solutions </vt:lpstr>
      <vt:lpstr>STEP 1</vt:lpstr>
      <vt:lpstr>Cont. Step 1</vt:lpstr>
      <vt:lpstr>STEP 2</vt:lpstr>
      <vt:lpstr>STEP 2</vt:lpstr>
      <vt:lpstr>Cont. Step 2 </vt:lpstr>
      <vt:lpstr>STEP 3</vt:lpstr>
      <vt:lpstr>STEP 4</vt:lpstr>
      <vt:lpstr>STEP 4</vt:lpstr>
      <vt:lpstr>STEP 4</vt:lpstr>
      <vt:lpstr>STEP 5</vt:lpstr>
      <vt:lpstr>STEP 5</vt:lpstr>
      <vt:lpstr>Cont. 5</vt:lpstr>
      <vt:lpstr>Info about  the pipes in the Gulf</vt:lpstr>
      <vt:lpstr>Conclusion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Barbara M Pablo</dc:creator>
  <cp:revision>359</cp:revision>
  <dcterms:created xsi:type="dcterms:W3CDTF">2022-11-22T03:06:22Z</dcterms:created>
  <dcterms:modified xsi:type="dcterms:W3CDTF">2022-12-28T16:41:35Z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0x01010093132F463CC5E241B5BA08564E409361</vt:lpwstr>
  </property>
</Properties>
</file>